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5"/>
  </p:notesMasterIdLst>
  <p:sldIdLst>
    <p:sldId id="419" r:id="rId3"/>
    <p:sldId id="482" r:id="rId4"/>
    <p:sldId id="422" r:id="rId5"/>
    <p:sldId id="490" r:id="rId6"/>
    <p:sldId id="493" r:id="rId7"/>
    <p:sldId id="462" r:id="rId8"/>
    <p:sldId id="483" r:id="rId9"/>
    <p:sldId id="494" r:id="rId10"/>
    <p:sldId id="495" r:id="rId11"/>
    <p:sldId id="496" r:id="rId12"/>
    <p:sldId id="485" r:id="rId13"/>
    <p:sldId id="427" r:id="rId14"/>
    <p:sldId id="486" r:id="rId15"/>
    <p:sldId id="444" r:id="rId16"/>
    <p:sldId id="432" r:id="rId17"/>
    <p:sldId id="433" r:id="rId18"/>
    <p:sldId id="446" r:id="rId19"/>
    <p:sldId id="457" r:id="rId20"/>
    <p:sldId id="497" r:id="rId21"/>
    <p:sldId id="498" r:id="rId22"/>
    <p:sldId id="499" r:id="rId23"/>
    <p:sldId id="436" r:id="rId24"/>
    <p:sldId id="448" r:id="rId25"/>
    <p:sldId id="472" r:id="rId26"/>
    <p:sldId id="500" r:id="rId27"/>
    <p:sldId id="501" r:id="rId28"/>
    <p:sldId id="487" r:id="rId29"/>
    <p:sldId id="502" r:id="rId30"/>
    <p:sldId id="438" r:id="rId31"/>
    <p:sldId id="503" r:id="rId32"/>
    <p:sldId id="440" r:id="rId33"/>
    <p:sldId id="416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8D927"/>
    <a:srgbClr val="000000"/>
    <a:srgbClr val="FFFF9F"/>
    <a:srgbClr val="FF0000"/>
    <a:srgbClr val="179923"/>
    <a:srgbClr val="E4DF21"/>
    <a:srgbClr val="FF0066"/>
    <a:srgbClr val="FF6699"/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4.jpeg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slide" Target="slide3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4" Type="http://schemas.openxmlformats.org/officeDocument/2006/relationships/slide" Target="slide17.xml"/><Relationship Id="rId9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2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gif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6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</a:t>
            </a:r>
            <a:r>
              <a:rPr lang="zh-CN" altLang="en-US" sz="5400" dirty="0" smtClean="0"/>
              <a:t>年、月、日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43042" y="2214554"/>
            <a:ext cx="614366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年、月、日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1538" y="3500438"/>
            <a:ext cx="80724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年、月、日的认识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/>
          </p:cNvSpPr>
          <p:nvPr/>
        </p:nvSpPr>
        <p:spPr bwMode="auto">
          <a:xfrm>
            <a:off x="852490" y="260350"/>
            <a:ext cx="3719510" cy="102551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zh-CN" altLang="en-US" sz="8000" kern="10" spc="-800" dirty="0">
                <a:ln w="12700">
                  <a:solidFill>
                    <a:srgbClr val="FFFF99"/>
                  </a:solidFill>
                  <a:rou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/>
                <a:ea typeface="华文新魏"/>
              </a:rPr>
              <a:t>年月日歌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85786" y="1071546"/>
            <a:ext cx="7429552" cy="5285550"/>
          </a:xfrm>
          <a:prstGeom prst="rect">
            <a:avLst/>
          </a:prstGeom>
          <a:solidFill>
            <a:srgbClr val="FFFFCC"/>
          </a:solidFill>
          <a:ln w="76200" cap="rnd" cmpd="tri">
            <a:solidFill>
              <a:srgbClr val="FF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4400" dirty="0" smtClean="0">
                <a:solidFill>
                  <a:srgbClr val="000000"/>
                </a:solidFill>
                <a:ea typeface="黑体" panose="02010609060101010101" pitchFamily="49" charset="-122"/>
              </a:rPr>
              <a:t>一、三、五、七、八、十</a:t>
            </a:r>
            <a:r>
              <a:rPr lang="zh-CN" altLang="en-US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腊</a:t>
            </a:r>
            <a:r>
              <a:rPr lang="zh-CN" altLang="en-US" sz="4400" dirty="0" smtClean="0">
                <a:solidFill>
                  <a:srgbClr val="000000"/>
                </a:solidFill>
                <a:ea typeface="黑体" panose="02010609060101010101" pitchFamily="49" charset="-122"/>
              </a:rPr>
              <a:t>，  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tx1"/>
                </a:solidFill>
                <a:ea typeface="黑体" panose="02010609060101010101" pitchFamily="49" charset="-122"/>
              </a:rPr>
              <a:t>三十一天永不差。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tx1"/>
                </a:solidFill>
                <a:ea typeface="黑体" panose="02010609060101010101" pitchFamily="49" charset="-122"/>
              </a:rPr>
              <a:t>四、六、九、</a:t>
            </a:r>
            <a:r>
              <a:rPr lang="zh-CN" altLang="en-US" sz="4400" dirty="0" smtClean="0">
                <a:solidFill>
                  <a:srgbClr val="C00000"/>
                </a:solidFill>
                <a:ea typeface="黑体" panose="02010609060101010101" pitchFamily="49" charset="-122"/>
              </a:rPr>
              <a:t>冬</a:t>
            </a:r>
            <a:r>
              <a:rPr lang="zh-CN" altLang="en-US" sz="4400" dirty="0" smtClean="0">
                <a:solidFill>
                  <a:schemeClr val="tx1"/>
                </a:solidFill>
                <a:ea typeface="黑体" panose="02010609060101010101" pitchFamily="49" charset="-122"/>
              </a:rPr>
              <a:t>，三十整。</a:t>
            </a: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二月份，最特殊，</a:t>
            </a:r>
            <a:endParaRPr lang="en-US" altLang="zh-CN" sz="4400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二八、二九来变化。</a:t>
            </a:r>
            <a:endParaRPr lang="zh-CN" altLang="en-US" sz="44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72330" y="714356"/>
            <a:ext cx="1571636" cy="1500198"/>
            <a:chOff x="7072330" y="714356"/>
            <a:chExt cx="1571636" cy="1500198"/>
          </a:xfrm>
        </p:grpSpPr>
        <p:sp>
          <p:nvSpPr>
            <p:cNvPr id="4" name="椭圆 3"/>
            <p:cNvSpPr/>
            <p:nvPr/>
          </p:nvSpPr>
          <p:spPr>
            <a:xfrm>
              <a:off x="7143768" y="1428736"/>
              <a:ext cx="714380" cy="7858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7072330" y="714356"/>
              <a:ext cx="1571636" cy="642942"/>
            </a:xfrm>
            <a:prstGeom prst="wedgeRoundRectCallou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十二月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43375" y="3500438"/>
            <a:ext cx="3571899" cy="1643074"/>
            <a:chOff x="7229493" y="1428736"/>
            <a:chExt cx="1964544" cy="1643074"/>
          </a:xfrm>
        </p:grpSpPr>
        <p:sp>
          <p:nvSpPr>
            <p:cNvPr id="8" name="椭圆 7"/>
            <p:cNvSpPr/>
            <p:nvPr/>
          </p:nvSpPr>
          <p:spPr>
            <a:xfrm>
              <a:off x="7229493" y="1428736"/>
              <a:ext cx="432200" cy="7858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7976019" y="2428868"/>
              <a:ext cx="1218018" cy="642942"/>
            </a:xfrm>
            <a:prstGeom prst="wedgeRoundRectCallout">
              <a:avLst>
                <a:gd name="adj1" fmla="val -78868"/>
                <a:gd name="adj2" fmla="val -100040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十一月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横卷形 6"/>
          <p:cNvSpPr/>
          <p:nvPr/>
        </p:nvSpPr>
        <p:spPr>
          <a:xfrm>
            <a:off x="857224" y="428604"/>
            <a:ext cx="2071702" cy="714380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868" y="500042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07154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在下面的空白月历上，填出你生日的月份和今年这个月的各个日子，并圈出有特别意义的日子。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28860" y="2214554"/>
            <a:ext cx="6000792" cy="2714644"/>
            <a:chOff x="1214414" y="2857496"/>
            <a:chExt cx="7429552" cy="3071834"/>
          </a:xfrm>
        </p:grpSpPr>
        <p:sp>
          <p:nvSpPr>
            <p:cNvPr id="11" name="矩形 10"/>
            <p:cNvSpPr/>
            <p:nvPr/>
          </p:nvSpPr>
          <p:spPr>
            <a:xfrm>
              <a:off x="1214414" y="2857496"/>
              <a:ext cx="7358114" cy="3071834"/>
            </a:xfrm>
            <a:prstGeom prst="rect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414" y="3000372"/>
              <a:ext cx="7429552" cy="258129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28596" y="4929198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班里还有哪些同学的生日也在这个月？请把他们的生日记录在这张月历卡上。</a:t>
            </a:r>
            <a:endParaRPr lang="zh-CN" altLang="en-US" sz="3200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597759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00760" y="633478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14348" y="785794"/>
            <a:ext cx="51435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8596" y="3357562"/>
            <a:ext cx="850109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一年中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每个月是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天的有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共有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个月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每个月是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天的有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个月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二月有时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有时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28596" y="1500174"/>
            <a:ext cx="87154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我们学过的时间单位有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　　　　　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28596" y="2428868"/>
            <a:ext cx="71898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一年有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个月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个月。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643570" y="1214422"/>
            <a:ext cx="2571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时、分、秒、年、月、日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2571736" y="242886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12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644521" y="242886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36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6072198" y="335756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7931488" y="335756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3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926443" y="385762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5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2641906" y="385762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7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4357686" y="385762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8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5786446" y="385762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10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7430154" y="385762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12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1929428" y="435769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7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7431105" y="435769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1069636" y="485776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6</a:t>
            </a:r>
            <a:endParaRPr lang="zh-CN" altLang="en-US" sz="3200" dirty="0"/>
          </a:p>
        </p:txBody>
      </p:sp>
      <p:sp>
        <p:nvSpPr>
          <p:cNvPr id="44" name="矩形 43"/>
          <p:cNvSpPr/>
          <p:nvPr/>
        </p:nvSpPr>
        <p:spPr>
          <a:xfrm>
            <a:off x="2641906" y="485776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</a:t>
            </a:r>
            <a:endParaRPr lang="zh-CN" altLang="en-US" sz="3200" dirty="0"/>
          </a:p>
        </p:txBody>
      </p:sp>
      <p:sp>
        <p:nvSpPr>
          <p:cNvPr id="45" name="矩形 44"/>
          <p:cNvSpPr/>
          <p:nvPr/>
        </p:nvSpPr>
        <p:spPr>
          <a:xfrm>
            <a:off x="4070666" y="485776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11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5929322" y="485776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1785918" y="535782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28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4143372" y="535782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29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0" grpId="0"/>
      <p:bldP spid="35" grpId="0"/>
      <p:bldP spid="36" grpId="0"/>
      <p:bldP spid="37" grpId="0"/>
      <p:bldP spid="38" grpId="0"/>
      <p:bldP spid="40" grpId="0"/>
      <p:bldP spid="41" grpId="0"/>
      <p:bldP spid="44" grpId="0"/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500042"/>
            <a:ext cx="271464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判断正误。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0034" y="1285860"/>
            <a:ext cx="84296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二月是小月。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	       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0034" y="2000240"/>
            <a:ext cx="84296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(2)3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个月。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         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472" y="2857496"/>
            <a:ext cx="84296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(3)7,8,9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三个月共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天。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4485" y="3714750"/>
            <a:ext cx="85337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一年中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上半年和下半年天数一样。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034" y="4643446"/>
            <a:ext cx="842968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今天是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明天就是“六一”儿童节了。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                            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0034" y="5643578"/>
            <a:ext cx="82868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(6)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小刚的生日正好是在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92385" y="12604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72066" y="19992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29256" y="28565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190072" y="37147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224" y="50720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47196" y="57150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✕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428604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5" name="组合 9"/>
          <p:cNvGrpSpPr/>
          <p:nvPr/>
        </p:nvGrpSpPr>
        <p:grpSpPr>
          <a:xfrm>
            <a:off x="6000760" y="5929330"/>
            <a:ext cx="1656809" cy="877791"/>
            <a:chOff x="5939527" y="5733256"/>
            <a:chExt cx="1656809" cy="877791"/>
          </a:xfrm>
        </p:grpSpPr>
        <p:pic>
          <p:nvPicPr>
            <p:cNvPr id="66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28728" y="1714488"/>
            <a:ext cx="64294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劳动节　　　　　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国庆节　　　　　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建军节　　　　　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儿童节　　　　　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714612" y="2000240"/>
            <a:ext cx="2857520" cy="200026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714612" y="3071810"/>
            <a:ext cx="2857520" cy="18573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2714612" y="2000240"/>
            <a:ext cx="2857520" cy="200026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643174" y="3071810"/>
            <a:ext cx="3000396" cy="17859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857884" y="5929330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7224" y="2500306"/>
            <a:ext cx="7715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我还学会了用拳头记忆大、小月的</a:t>
            </a:r>
            <a:endParaRPr lang="en-US" altLang="zh-CN" sz="3600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方法和歌诀记忆法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600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一、三、五、七、八、十、腊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三十一天永不差。</a:t>
            </a:r>
          </a:p>
          <a:p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四、六、九、冬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三十整。</a:t>
            </a:r>
          </a:p>
          <a:p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二月份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最特殊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二八、二九来变化。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14348" y="857232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arabicPeriod"/>
            </a:pP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每年有</a:t>
            </a:r>
            <a:r>
              <a:rPr 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个月</a:t>
            </a:r>
            <a:r>
              <a:rPr lang="en-US" altLang="zh-CN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8,10,12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月是大月</a:t>
            </a:r>
            <a:r>
              <a:rPr 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,4,6,9,11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月是小月</a:t>
            </a:r>
            <a:r>
              <a:rPr 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,2</a:t>
            </a:r>
            <a:r>
              <a:rPr lang="zh-CN" altLang="en-US" sz="36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月是特殊月。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857250" y="915670"/>
            <a:ext cx="62591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2910" y="1357298"/>
            <a:ext cx="6929486" cy="2928958"/>
            <a:chOff x="785786" y="1071546"/>
            <a:chExt cx="6572295" cy="3429024"/>
          </a:xfrm>
        </p:grpSpPr>
        <p:sp>
          <p:nvSpPr>
            <p:cNvPr id="92" name="TextBox 91"/>
            <p:cNvSpPr txBox="1"/>
            <p:nvPr/>
          </p:nvSpPr>
          <p:spPr>
            <a:xfrm>
              <a:off x="785786" y="1071546"/>
              <a:ext cx="6429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28728" y="1214422"/>
              <a:ext cx="5929353" cy="3286148"/>
              <a:chOff x="1714480" y="1357298"/>
              <a:chExt cx="5929353" cy="221457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785918" y="1428736"/>
                <a:ext cx="5786478" cy="2143140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14480" y="1357298"/>
                <a:ext cx="5929353" cy="2214578"/>
              </a:xfrm>
              <a:prstGeom prst="rect">
                <a:avLst/>
              </a:prstGeom>
            </p:spPr>
          </p:pic>
        </p:grpSp>
      </p:grpSp>
      <p:sp>
        <p:nvSpPr>
          <p:cNvPr id="15" name="TextBox 14"/>
          <p:cNvSpPr txBox="1"/>
          <p:nvPr/>
        </p:nvSpPr>
        <p:spPr>
          <a:xfrm>
            <a:off x="642910" y="4357694"/>
            <a:ext cx="5929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）儿童画展从星期几开始？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      到星期几结束？一共展出几天？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10" y="5214950"/>
            <a:ext cx="5929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日妈妈出差回来，回来那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    天是星期几？共出差几天？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86511" y="3929066"/>
            <a:ext cx="2601297" cy="954107"/>
            <a:chOff x="6566346" y="1857364"/>
            <a:chExt cx="2818037" cy="954107"/>
          </a:xfrm>
        </p:grpSpPr>
        <p:sp>
          <p:nvSpPr>
            <p:cNvPr id="20" name="圆角矩形标注 19"/>
            <p:cNvSpPr/>
            <p:nvPr/>
          </p:nvSpPr>
          <p:spPr>
            <a:xfrm>
              <a:off x="6566346" y="1928802"/>
              <a:ext cx="2786082" cy="857256"/>
            </a:xfrm>
            <a:prstGeom prst="wedgeRoundRectCallout">
              <a:avLst>
                <a:gd name="adj1" fmla="val -73493"/>
                <a:gd name="adj2" fmla="val 55727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643736" y="1857364"/>
              <a:ext cx="274064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星期日 星期六</a:t>
              </a:r>
              <a:endParaRPr lang="en-US" altLang="zh-CN" sz="2800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</a:endParaRPr>
            </a:p>
            <a:p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7</a:t>
              </a:r>
              <a:r>
                <a:rPr lang="zh-CN" altLang="en-US" sz="2800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天</a:t>
              </a:r>
              <a:endParaRPr lang="zh-CN" altLang="en-US" sz="28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40090" y="5286388"/>
            <a:ext cx="2089562" cy="954107"/>
            <a:chOff x="6643736" y="1857364"/>
            <a:chExt cx="3018258" cy="954107"/>
          </a:xfrm>
        </p:grpSpPr>
        <p:sp>
          <p:nvSpPr>
            <p:cNvPr id="24" name="圆角矩形标注 23"/>
            <p:cNvSpPr/>
            <p:nvPr/>
          </p:nvSpPr>
          <p:spPr>
            <a:xfrm>
              <a:off x="6875912" y="1857364"/>
              <a:ext cx="2786082" cy="857256"/>
            </a:xfrm>
            <a:prstGeom prst="wedgeRoundRectCallout">
              <a:avLst>
                <a:gd name="adj1" fmla="val -87791"/>
                <a:gd name="adj2" fmla="val 26944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643736" y="1857364"/>
              <a:ext cx="2091314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星期日</a:t>
              </a:r>
              <a:endPara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endParaRPr>
            </a:p>
            <a:p>
              <a:r>
                <a:rPr lang="zh-CN" altLang="en-US" sz="2800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12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宋体" panose="02010600030101010101" pitchFamily="2" charset="-122"/>
                </a:rPr>
                <a:t>天</a:t>
              </a:r>
              <a:endPara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92867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643042" y="1000108"/>
            <a:ext cx="5783745" cy="3535334"/>
            <a:chOff x="1857355" y="1014045"/>
            <a:chExt cx="5783745" cy="3807149"/>
          </a:xfrm>
        </p:grpSpPr>
        <p:grpSp>
          <p:nvGrpSpPr>
            <p:cNvPr id="38" name="组合 37"/>
            <p:cNvGrpSpPr/>
            <p:nvPr/>
          </p:nvGrpSpPr>
          <p:grpSpPr>
            <a:xfrm>
              <a:off x="1857355" y="1014045"/>
              <a:ext cx="5783745" cy="3807149"/>
              <a:chOff x="1857355" y="1014045"/>
              <a:chExt cx="5783745" cy="38071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57355" y="1014045"/>
                <a:ext cx="5783745" cy="3807149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57356" y="1071546"/>
                <a:ext cx="5655799" cy="3571900"/>
              </a:xfrm>
              <a:prstGeom prst="rect">
                <a:avLst/>
              </a:prstGeom>
            </p:spPr>
          </p:pic>
        </p:grpSp>
        <p:grpSp>
          <p:nvGrpSpPr>
            <p:cNvPr id="46" name="组合 45"/>
            <p:cNvGrpSpPr/>
            <p:nvPr/>
          </p:nvGrpSpPr>
          <p:grpSpPr>
            <a:xfrm>
              <a:off x="1857356" y="2285992"/>
              <a:ext cx="5643602" cy="2428892"/>
              <a:chOff x="1857356" y="2285992"/>
              <a:chExt cx="5643602" cy="2428892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2714612" y="2285992"/>
                <a:ext cx="1214446" cy="642942"/>
              </a:xfrm>
              <a:prstGeom prst="wedgeRoundRectCallout">
                <a:avLst>
                  <a:gd name="adj1" fmla="val -64455"/>
                  <a:gd name="adj2" fmla="val -8097"/>
                  <a:gd name="adj3" fmla="val 16667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2015.02.05</a:t>
                </a:r>
              </a:p>
            </p:txBody>
          </p:sp>
          <p:sp>
            <p:nvSpPr>
              <p:cNvPr id="40" name="圆角矩形标注 39"/>
              <p:cNvSpPr/>
              <p:nvPr/>
            </p:nvSpPr>
            <p:spPr>
              <a:xfrm>
                <a:off x="1857356" y="3929066"/>
                <a:ext cx="1500198" cy="428628"/>
              </a:xfrm>
              <a:prstGeom prst="wedgeRoundRectCallout">
                <a:avLst>
                  <a:gd name="adj1" fmla="val -16080"/>
                  <a:gd name="adj2" fmla="val -89366"/>
                  <a:gd name="adj3" fmla="val 16667"/>
                </a:avLst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保质期：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天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1" name="圆角矩形标注 40"/>
              <p:cNvSpPr/>
              <p:nvPr/>
            </p:nvSpPr>
            <p:spPr>
              <a:xfrm>
                <a:off x="4714876" y="2357430"/>
                <a:ext cx="1214446" cy="714380"/>
              </a:xfrm>
              <a:prstGeom prst="wedgeRoundRectCallout">
                <a:avLst>
                  <a:gd name="adj1" fmla="val -96724"/>
                  <a:gd name="adj2" fmla="val 125997"/>
                  <a:gd name="adj3" fmla="val 16667"/>
                </a:avLst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购买日期：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2012.04.20</a:t>
                </a: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3786182" y="3929066"/>
                <a:ext cx="1500198" cy="428628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保修期：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</a:t>
                </a:r>
              </a:p>
            </p:txBody>
          </p:sp>
          <p:sp>
            <p:nvSpPr>
              <p:cNvPr id="44" name="圆角矩形标注 43"/>
              <p:cNvSpPr/>
              <p:nvPr/>
            </p:nvSpPr>
            <p:spPr>
              <a:xfrm>
                <a:off x="5286380" y="3143248"/>
                <a:ext cx="1285884" cy="714380"/>
              </a:xfrm>
              <a:prstGeom prst="wedgeRoundRectCallout">
                <a:avLst>
                  <a:gd name="adj1" fmla="val 70596"/>
                  <a:gd name="adj2" fmla="val -80788"/>
                  <a:gd name="adj3" fmla="val 16667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2011.09.27</a:t>
                </a: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5715008" y="3929066"/>
                <a:ext cx="1785950" cy="78581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满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5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年必须经检验合格后方能继续使用</a:t>
                </a: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642910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日早晨，牛奶还能喝吗？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57290" y="5143512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+7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天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=2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</a:t>
            </a:r>
            <a:endParaRPr lang="en-US" altLang="zh-CN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超过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日牛奶已过期，所以不能喝。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92867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46"/>
          <p:cNvGrpSpPr/>
          <p:nvPr/>
        </p:nvGrpSpPr>
        <p:grpSpPr>
          <a:xfrm>
            <a:off x="1643042" y="1000108"/>
            <a:ext cx="5783745" cy="3535334"/>
            <a:chOff x="1857355" y="1014045"/>
            <a:chExt cx="5783745" cy="3807149"/>
          </a:xfrm>
        </p:grpSpPr>
        <p:grpSp>
          <p:nvGrpSpPr>
            <p:cNvPr id="3" name="组合 37"/>
            <p:cNvGrpSpPr/>
            <p:nvPr/>
          </p:nvGrpSpPr>
          <p:grpSpPr>
            <a:xfrm>
              <a:off x="1857355" y="1014045"/>
              <a:ext cx="5783745" cy="3807149"/>
              <a:chOff x="1857355" y="1014045"/>
              <a:chExt cx="5783745" cy="38071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57355" y="1014045"/>
                <a:ext cx="5783745" cy="3807149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57356" y="1071546"/>
                <a:ext cx="5655799" cy="3571900"/>
              </a:xfrm>
              <a:prstGeom prst="rect">
                <a:avLst/>
              </a:prstGeom>
            </p:spPr>
          </p:pic>
        </p:grpSp>
        <p:grpSp>
          <p:nvGrpSpPr>
            <p:cNvPr id="4" name="组合 45"/>
            <p:cNvGrpSpPr/>
            <p:nvPr/>
          </p:nvGrpSpPr>
          <p:grpSpPr>
            <a:xfrm>
              <a:off x="1857356" y="2285992"/>
              <a:ext cx="5643602" cy="2428892"/>
              <a:chOff x="1857356" y="2285992"/>
              <a:chExt cx="5643602" cy="2428892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2714612" y="2285992"/>
                <a:ext cx="1214446" cy="642942"/>
              </a:xfrm>
              <a:prstGeom prst="wedgeRoundRectCallout">
                <a:avLst>
                  <a:gd name="adj1" fmla="val -64455"/>
                  <a:gd name="adj2" fmla="val -8097"/>
                  <a:gd name="adj3" fmla="val 16667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2015.02.05</a:t>
                </a:r>
              </a:p>
            </p:txBody>
          </p:sp>
          <p:sp>
            <p:nvSpPr>
              <p:cNvPr id="40" name="圆角矩形标注 39"/>
              <p:cNvSpPr/>
              <p:nvPr/>
            </p:nvSpPr>
            <p:spPr>
              <a:xfrm>
                <a:off x="1857356" y="3929066"/>
                <a:ext cx="1500198" cy="428628"/>
              </a:xfrm>
              <a:prstGeom prst="wedgeRoundRectCallout">
                <a:avLst>
                  <a:gd name="adj1" fmla="val -16080"/>
                  <a:gd name="adj2" fmla="val -89366"/>
                  <a:gd name="adj3" fmla="val 16667"/>
                </a:avLst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保质期：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天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1" name="圆角矩形标注 40"/>
              <p:cNvSpPr/>
              <p:nvPr/>
            </p:nvSpPr>
            <p:spPr>
              <a:xfrm>
                <a:off x="4714876" y="2357430"/>
                <a:ext cx="1214446" cy="714380"/>
              </a:xfrm>
              <a:prstGeom prst="wedgeRoundRectCallout">
                <a:avLst>
                  <a:gd name="adj1" fmla="val -96724"/>
                  <a:gd name="adj2" fmla="val 125997"/>
                  <a:gd name="adj3" fmla="val 16667"/>
                </a:avLst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购买日期：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2012.04.20</a:t>
                </a: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3786182" y="3929066"/>
                <a:ext cx="1500198" cy="428628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保修期：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</a:t>
                </a:r>
              </a:p>
            </p:txBody>
          </p:sp>
          <p:sp>
            <p:nvSpPr>
              <p:cNvPr id="44" name="圆角矩形标注 43"/>
              <p:cNvSpPr/>
              <p:nvPr/>
            </p:nvSpPr>
            <p:spPr>
              <a:xfrm>
                <a:off x="5286380" y="3143248"/>
                <a:ext cx="1285884" cy="714380"/>
              </a:xfrm>
              <a:prstGeom prst="wedgeRoundRectCallout">
                <a:avLst>
                  <a:gd name="adj1" fmla="val 70596"/>
                  <a:gd name="adj2" fmla="val -80788"/>
                  <a:gd name="adj3" fmla="val 16667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2011.09.27</a:t>
                </a: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5715008" y="3929066"/>
                <a:ext cx="1785950" cy="78581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满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5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年必须经检验合格后方能继续使用</a:t>
                </a: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642910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）学习机今天坏了，在保修期内吗？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57290" y="5143512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超过</a:t>
            </a:r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2014.04.20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学习机过保修期，所以现在不在保修期。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57356" y="407194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</a:t>
            </a:r>
          </a:p>
          <a:p>
            <a:r>
              <a:rPr lang="zh-CN" altLang="en-US" dirty="0" smtClean="0"/>
              <a:t>　</a:t>
            </a:r>
          </a:p>
        </p:txBody>
      </p:sp>
      <p:sp>
        <p:nvSpPr>
          <p:cNvPr id="18" name="流程图: 可选过程 17"/>
          <p:cNvSpPr/>
          <p:nvPr/>
        </p:nvSpPr>
        <p:spPr>
          <a:xfrm>
            <a:off x="928662" y="571480"/>
            <a:ext cx="1143008" cy="57150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altLang="zh-CN" dirty="0" smtClean="0"/>
          </a:p>
          <a:p>
            <a:pPr lvl="0"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填空。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流程图: 过程 19"/>
          <p:cNvSpPr/>
          <p:nvPr/>
        </p:nvSpPr>
        <p:spPr>
          <a:xfrm>
            <a:off x="857224" y="1428736"/>
            <a:ext cx="3143272" cy="714380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流程图: 过程 20"/>
          <p:cNvSpPr/>
          <p:nvPr/>
        </p:nvSpPr>
        <p:spPr>
          <a:xfrm>
            <a:off x="4714876" y="1428736"/>
            <a:ext cx="3214710" cy="71438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秒</a:t>
            </a:r>
          </a:p>
        </p:txBody>
      </p:sp>
      <p:sp>
        <p:nvSpPr>
          <p:cNvPr id="22" name="流程图: 过程 21"/>
          <p:cNvSpPr/>
          <p:nvPr/>
        </p:nvSpPr>
        <p:spPr>
          <a:xfrm>
            <a:off x="857224" y="2643182"/>
            <a:ext cx="3286148" cy="71438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3" name="流程图: 过程 22"/>
          <p:cNvSpPr/>
          <p:nvPr/>
        </p:nvSpPr>
        <p:spPr>
          <a:xfrm>
            <a:off x="4643438" y="2643182"/>
            <a:ext cx="3357586" cy="71438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240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时</a:t>
            </a:r>
          </a:p>
        </p:txBody>
      </p:sp>
      <p:sp>
        <p:nvSpPr>
          <p:cNvPr id="24" name="流程图: 过程 23"/>
          <p:cNvSpPr/>
          <p:nvPr/>
        </p:nvSpPr>
        <p:spPr>
          <a:xfrm>
            <a:off x="2285984" y="3786190"/>
            <a:ext cx="4286280" cy="714380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秒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秒</a:t>
            </a:r>
          </a:p>
          <a:p>
            <a:pPr algn="ctr"/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流程图: 过程 24"/>
          <p:cNvSpPr/>
          <p:nvPr/>
        </p:nvSpPr>
        <p:spPr>
          <a:xfrm>
            <a:off x="2000232" y="4929198"/>
            <a:ext cx="5072098" cy="714380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</a:p>
          <a:p>
            <a:pPr algn="ctr"/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2357422" y="150017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60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5929322" y="1571612"/>
            <a:ext cx="1000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3200" dirty="0" smtClean="0"/>
              <a:t>60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2357422" y="27146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120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6500826" y="271462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4714876" y="385762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85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3643306" y="500063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5500694" y="500063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/>
              <a:t>22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92867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46"/>
          <p:cNvGrpSpPr/>
          <p:nvPr/>
        </p:nvGrpSpPr>
        <p:grpSpPr>
          <a:xfrm>
            <a:off x="1643042" y="1000108"/>
            <a:ext cx="5783745" cy="3535334"/>
            <a:chOff x="1857355" y="1014045"/>
            <a:chExt cx="5783745" cy="3807149"/>
          </a:xfrm>
        </p:grpSpPr>
        <p:grpSp>
          <p:nvGrpSpPr>
            <p:cNvPr id="3" name="组合 37"/>
            <p:cNvGrpSpPr/>
            <p:nvPr/>
          </p:nvGrpSpPr>
          <p:grpSpPr>
            <a:xfrm>
              <a:off x="1857355" y="1014045"/>
              <a:ext cx="5783745" cy="3807149"/>
              <a:chOff x="1857355" y="1014045"/>
              <a:chExt cx="5783745" cy="38071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57355" y="1014045"/>
                <a:ext cx="5783745" cy="3807149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57356" y="1071546"/>
                <a:ext cx="5655799" cy="3571900"/>
              </a:xfrm>
              <a:prstGeom prst="rect">
                <a:avLst/>
              </a:prstGeom>
            </p:spPr>
          </p:pic>
        </p:grpSp>
        <p:grpSp>
          <p:nvGrpSpPr>
            <p:cNvPr id="4" name="组合 45"/>
            <p:cNvGrpSpPr/>
            <p:nvPr/>
          </p:nvGrpSpPr>
          <p:grpSpPr>
            <a:xfrm>
              <a:off x="1857356" y="2285992"/>
              <a:ext cx="5643602" cy="2428892"/>
              <a:chOff x="1857356" y="2285992"/>
              <a:chExt cx="5643602" cy="2428892"/>
            </a:xfrm>
          </p:grpSpPr>
          <p:sp>
            <p:nvSpPr>
              <p:cNvPr id="39" name="圆角矩形标注 38"/>
              <p:cNvSpPr/>
              <p:nvPr/>
            </p:nvSpPr>
            <p:spPr>
              <a:xfrm>
                <a:off x="2714612" y="2285992"/>
                <a:ext cx="1214446" cy="642942"/>
              </a:xfrm>
              <a:prstGeom prst="wedgeRoundRectCallout">
                <a:avLst>
                  <a:gd name="adj1" fmla="val -64455"/>
                  <a:gd name="adj2" fmla="val -8097"/>
                  <a:gd name="adj3" fmla="val 16667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2015.02.05</a:t>
                </a:r>
              </a:p>
            </p:txBody>
          </p:sp>
          <p:sp>
            <p:nvSpPr>
              <p:cNvPr id="40" name="圆角矩形标注 39"/>
              <p:cNvSpPr/>
              <p:nvPr/>
            </p:nvSpPr>
            <p:spPr>
              <a:xfrm>
                <a:off x="1857356" y="3929066"/>
                <a:ext cx="1500198" cy="428628"/>
              </a:xfrm>
              <a:prstGeom prst="wedgeRoundRectCallout">
                <a:avLst>
                  <a:gd name="adj1" fmla="val -16080"/>
                  <a:gd name="adj2" fmla="val -89366"/>
                  <a:gd name="adj3" fmla="val 16667"/>
                </a:avLst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保质期：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天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1" name="圆角矩形标注 40"/>
              <p:cNvSpPr/>
              <p:nvPr/>
            </p:nvSpPr>
            <p:spPr>
              <a:xfrm>
                <a:off x="4714876" y="2357430"/>
                <a:ext cx="1214446" cy="714380"/>
              </a:xfrm>
              <a:prstGeom prst="wedgeRoundRectCallout">
                <a:avLst>
                  <a:gd name="adj1" fmla="val -96724"/>
                  <a:gd name="adj2" fmla="val 125997"/>
                  <a:gd name="adj3" fmla="val 16667"/>
                </a:avLst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购买日期：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2012.04.20</a:t>
                </a: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3786182" y="3929066"/>
                <a:ext cx="1500198" cy="428628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保修期：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</a:t>
                </a:r>
              </a:p>
            </p:txBody>
          </p:sp>
          <p:sp>
            <p:nvSpPr>
              <p:cNvPr id="44" name="圆角矩形标注 43"/>
              <p:cNvSpPr/>
              <p:nvPr/>
            </p:nvSpPr>
            <p:spPr>
              <a:xfrm>
                <a:off x="5286380" y="3143248"/>
                <a:ext cx="1285884" cy="714380"/>
              </a:xfrm>
              <a:prstGeom prst="wedgeRoundRectCallout">
                <a:avLst>
                  <a:gd name="adj1" fmla="val 70596"/>
                  <a:gd name="adj2" fmla="val -80788"/>
                  <a:gd name="adj3" fmla="val 16667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生产日期：</a:t>
                </a:r>
                <a:endParaRPr lang="en-US" altLang="zh-CN" sz="1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algn="ctr"/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2011.09.27</a:t>
                </a: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5715008" y="3929066"/>
                <a:ext cx="1785950" cy="78581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满</a:t>
                </a:r>
                <a:r>
                  <a:rPr lang="en-US" altLang="zh-CN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5</a:t>
                </a:r>
                <a:r>
                  <a:rPr lang="zh-CN" altLang="en-US" sz="1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年必须经检验合格后方能继续使用</a:t>
                </a: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642910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）灭火器从哪年开始必须进行检验？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57290" y="5143512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2016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年开始必须进行检验。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928662" y="928670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为了算出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年的天数，平平把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个月每月的天数都加了起来。你是用什么方法计算的？ 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57166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页练习十七第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" name="图片 20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1071546"/>
            <a:ext cx="4510799" cy="278608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571736" y="421481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31×7=217(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r>
              <a:rPr lang="en-US" sz="3200" dirty="0" smtClean="0">
                <a:latin typeface="宋体" panose="02010600030101010101" pitchFamily="2" charset="-122"/>
              </a:rPr>
              <a:t>30×4=120(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71736" y="5143512"/>
            <a:ext cx="4921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217+120+28=365(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2910" y="4286256"/>
            <a:ext cx="8143931" cy="1430348"/>
            <a:chOff x="642910" y="4286256"/>
            <a:chExt cx="8143931" cy="143034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2910" y="4286256"/>
              <a:ext cx="8143931" cy="584775"/>
              <a:chOff x="1000100" y="4286256"/>
              <a:chExt cx="5178643" cy="58477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000100" y="4286256"/>
                <a:ext cx="18573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+mn-ea"/>
                    <a:ea typeface="+mn-ea"/>
                  </a:rPr>
                  <a:t>列出算式：</a:t>
                </a:r>
                <a:endParaRPr lang="zh-CN" altLang="en-US" sz="3200" dirty="0">
                  <a:latin typeface="+mn-ea"/>
                  <a:ea typeface="+mn-ea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181194" y="4857760"/>
                <a:ext cx="3997549" cy="1588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连接符 24"/>
            <p:cNvCxnSpPr/>
            <p:nvPr/>
          </p:nvCxnSpPr>
          <p:spPr>
            <a:xfrm>
              <a:off x="2428860" y="5715016"/>
              <a:ext cx="6286544" cy="1588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8" name="组合 3"/>
          <p:cNvGrpSpPr/>
          <p:nvPr/>
        </p:nvGrpSpPr>
        <p:grpSpPr>
          <a:xfrm>
            <a:off x="5357818" y="6000768"/>
            <a:ext cx="2376487" cy="523220"/>
            <a:chOff x="5220072" y="5877272"/>
            <a:chExt cx="2376487" cy="877496"/>
          </a:xfrm>
        </p:grpSpPr>
        <p:sp>
          <p:nvSpPr>
            <p:cNvPr id="29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28596" y="714356"/>
            <a:ext cx="779922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请填写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年每个月的天数。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000100" y="2000240"/>
          <a:ext cx="7286678" cy="3000396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1040954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  <a:gridCol w="520477"/>
              </a:tblGrid>
              <a:tr h="15001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月份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1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2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3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4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5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6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7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8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9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10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11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/>
                        <a:t>12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50019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天数</a:t>
                      </a:r>
                      <a:endParaRPr lang="zh-CN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000232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00298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29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71802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868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71934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43438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43504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15008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43636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5140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15206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786710" y="378619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14282" y="928670"/>
            <a:ext cx="8501343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猜一猜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每个人的生日是哪一天？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0034" y="4500570"/>
            <a:ext cx="83582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张华的生日是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　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王健的生日是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李明的生日是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         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500034" y="1643050"/>
            <a:ext cx="8286808" cy="2857520"/>
            <a:chOff x="500034" y="1643050"/>
            <a:chExt cx="8286808" cy="2857520"/>
          </a:xfrm>
        </p:grpSpPr>
        <p:grpSp>
          <p:nvGrpSpPr>
            <p:cNvPr id="90" name="组合 89"/>
            <p:cNvGrpSpPr/>
            <p:nvPr/>
          </p:nvGrpSpPr>
          <p:grpSpPr>
            <a:xfrm>
              <a:off x="1000100" y="1643050"/>
              <a:ext cx="6000792" cy="928694"/>
              <a:chOff x="1000100" y="1643050"/>
              <a:chExt cx="6000792" cy="928694"/>
            </a:xfrm>
          </p:grpSpPr>
          <p:pic>
            <p:nvPicPr>
              <p:cNvPr id="45" name="图片 44" descr="2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0100" y="1643050"/>
                <a:ext cx="1123950" cy="819150"/>
              </a:xfrm>
              <a:prstGeom prst="rect">
                <a:avLst/>
              </a:prstGeom>
            </p:spPr>
          </p:pic>
          <p:sp>
            <p:nvSpPr>
              <p:cNvPr id="83" name="圆角矩形标注 82"/>
              <p:cNvSpPr/>
              <p:nvPr/>
            </p:nvSpPr>
            <p:spPr>
              <a:xfrm>
                <a:off x="2285984" y="1714488"/>
                <a:ext cx="4714908" cy="857256"/>
              </a:xfrm>
              <a:prstGeom prst="wedgeRoundRectCallout">
                <a:avLst>
                  <a:gd name="adj1" fmla="val -55372"/>
                  <a:gd name="adj2" fmla="val 8321"/>
                  <a:gd name="adj3" fmla="val 16667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US" altLang="zh-CN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lvl="0"/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张华说</a:t>
                </a:r>
                <a:r>
                  <a:rPr 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: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“我的生日比劳动</a:t>
                </a:r>
                <a:endParaRPr lang="en-US" altLang="zh-CN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 lvl="0"/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节晚一天。”</a:t>
                </a:r>
              </a:p>
              <a:p>
                <a:pPr algn="ctr"/>
                <a:endParaRPr lang="zh-CN" altLang="en-US" dirty="0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00034" y="2643182"/>
              <a:ext cx="3857652" cy="1643074"/>
              <a:chOff x="642910" y="2928934"/>
              <a:chExt cx="3857652" cy="1643074"/>
            </a:xfrm>
          </p:grpSpPr>
          <p:pic>
            <p:nvPicPr>
              <p:cNvPr id="51" name="图片 50" descr="4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2910" y="2928934"/>
                <a:ext cx="1333500" cy="990600"/>
              </a:xfrm>
              <a:prstGeom prst="rect">
                <a:avLst/>
              </a:prstGeom>
            </p:spPr>
          </p:pic>
          <p:sp>
            <p:nvSpPr>
              <p:cNvPr id="84" name="矩形标注 83"/>
              <p:cNvSpPr/>
              <p:nvPr/>
            </p:nvSpPr>
            <p:spPr>
              <a:xfrm>
                <a:off x="1928794" y="2928934"/>
                <a:ext cx="2571768" cy="1643074"/>
              </a:xfrm>
              <a:prstGeom prst="wedgeRectCallout">
                <a:avLst>
                  <a:gd name="adj1" fmla="val -60025"/>
                  <a:gd name="adj2" fmla="val -19211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/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pPr lvl="0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王健说</a:t>
                </a:r>
                <a:r>
                  <a:rPr lang="en-US" altLang="en-US" sz="2800" dirty="0" smtClean="0">
                    <a:latin typeface="华文楷体" pitchFamily="2" charset="-122"/>
                    <a:ea typeface="华文楷体" pitchFamily="2" charset="-122"/>
                  </a:rPr>
                  <a:t>: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“我的生日是教师节的前两天。”</a:t>
                </a:r>
              </a:p>
              <a:p>
                <a:pPr algn="ctr"/>
                <a:endParaRPr lang="zh-CN" altLang="en-US" dirty="0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357686" y="2643182"/>
              <a:ext cx="4429156" cy="1857388"/>
              <a:chOff x="4357686" y="2500306"/>
              <a:chExt cx="4429156" cy="2000264"/>
            </a:xfrm>
          </p:grpSpPr>
          <p:pic>
            <p:nvPicPr>
              <p:cNvPr id="53" name="图片 52" descr="2.gif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57686" y="3214686"/>
                <a:ext cx="1207613" cy="1000132"/>
              </a:xfrm>
              <a:prstGeom prst="rect">
                <a:avLst/>
              </a:prstGeom>
            </p:spPr>
          </p:pic>
          <p:sp>
            <p:nvSpPr>
              <p:cNvPr id="85" name="椭圆形标注 84"/>
              <p:cNvSpPr/>
              <p:nvPr/>
            </p:nvSpPr>
            <p:spPr>
              <a:xfrm>
                <a:off x="5572132" y="2500306"/>
                <a:ext cx="3214710" cy="2000264"/>
              </a:xfrm>
              <a:prstGeom prst="wedgeEllipseCallout">
                <a:avLst>
                  <a:gd name="adj1" fmla="val -58534"/>
                  <a:gd name="adj2" fmla="val 1121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 algn="ctr"/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pPr lvl="0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李明说</a:t>
                </a:r>
                <a:r>
                  <a:rPr lang="en-US" altLang="en-US" sz="2800" dirty="0" smtClean="0">
                    <a:latin typeface="华文楷体" pitchFamily="2" charset="-122"/>
                    <a:ea typeface="华文楷体" pitchFamily="2" charset="-122"/>
                  </a:rPr>
                  <a:t>: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“我的生日比张华早</a:t>
                </a:r>
                <a:r>
                  <a:rPr lang="en-US" altLang="en-US" sz="2800" dirty="0" smtClean="0">
                    <a:latin typeface="华文楷体" pitchFamily="2" charset="-122"/>
                    <a:ea typeface="华文楷体" pitchFamily="2" charset="-122"/>
                  </a:rPr>
                  <a:t>5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天。”</a:t>
                </a:r>
              </a:p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89" name="矩形 88"/>
          <p:cNvSpPr/>
          <p:nvPr/>
        </p:nvSpPr>
        <p:spPr>
          <a:xfrm>
            <a:off x="3571868" y="4500570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月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　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500430" y="5000636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　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571868" y="5500702"/>
            <a:ext cx="2042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25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日　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41" grpId="0"/>
      <p:bldP spid="89" grpId="0"/>
      <p:bldP spid="91" grpId="0"/>
      <p:bldP spid="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714356"/>
            <a:ext cx="615775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观察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年的年历。</a:t>
            </a:r>
          </a:p>
        </p:txBody>
      </p:sp>
      <p:sp>
        <p:nvSpPr>
          <p:cNvPr id="24" name="矩形 23"/>
          <p:cNvSpPr/>
          <p:nvPr/>
        </p:nvSpPr>
        <p:spPr>
          <a:xfrm>
            <a:off x="928662" y="1857364"/>
            <a:ext cx="707236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二、三、四月共有</a:t>
            </a:r>
            <a:r>
              <a:rPr 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57224" y="3214686"/>
            <a:ext cx="692948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六月一日是星期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57224" y="4643446"/>
            <a:ext cx="778674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五月份有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     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个星期零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天。</a:t>
            </a:r>
          </a:p>
        </p:txBody>
      </p:sp>
      <p:sp>
        <p:nvSpPr>
          <p:cNvPr id="28" name="矩形 27"/>
          <p:cNvSpPr/>
          <p:nvPr/>
        </p:nvSpPr>
        <p:spPr>
          <a:xfrm>
            <a:off x="5715008" y="185736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90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4893316" y="32146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三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3714744" y="471488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7000892" y="471488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3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571480"/>
            <a:ext cx="8389133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赵老师是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1984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年上半年最后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一个大月的第一天出生的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你知道是哪个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月吗？是几月几日？今年的生日过了没有？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929322" y="6143644"/>
            <a:ext cx="1943100" cy="525791"/>
            <a:chOff x="1474" y="3702"/>
            <a:chExt cx="952" cy="499"/>
          </a:xfrm>
        </p:grpSpPr>
        <p:sp>
          <p:nvSpPr>
            <p:cNvPr id="4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428728" y="3143248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答：是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月；　是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月</a:t>
            </a:r>
            <a:r>
              <a:rPr lang="en-US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日；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根据当时日期情况回答生日过了没有。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571480"/>
            <a:ext cx="528641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动动脑。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2910" y="1500174"/>
            <a:ext cx="3857652" cy="2500330"/>
            <a:chOff x="1214414" y="1285860"/>
            <a:chExt cx="4643470" cy="2786082"/>
          </a:xfrm>
        </p:grpSpPr>
        <p:sp>
          <p:nvSpPr>
            <p:cNvPr id="19" name="矩形 18"/>
            <p:cNvSpPr/>
            <p:nvPr/>
          </p:nvSpPr>
          <p:spPr>
            <a:xfrm>
              <a:off x="1214414" y="1285860"/>
              <a:ext cx="4643470" cy="2786082"/>
            </a:xfrm>
            <a:prstGeom prst="rect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285852" y="1285860"/>
              <a:ext cx="4500594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(1)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小红在外婆家连续住了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62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天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正好是两个月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你知道小红是哪两个月去外婆家的吗？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4876" y="1500174"/>
            <a:ext cx="3857652" cy="2500330"/>
            <a:chOff x="1214414" y="1285860"/>
            <a:chExt cx="4643470" cy="2786082"/>
          </a:xfrm>
        </p:grpSpPr>
        <p:sp>
          <p:nvSpPr>
            <p:cNvPr id="22" name="矩形 21"/>
            <p:cNvSpPr/>
            <p:nvPr/>
          </p:nvSpPr>
          <p:spPr>
            <a:xfrm>
              <a:off x="1214414" y="1285860"/>
              <a:ext cx="4643470" cy="278608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300404" y="1445065"/>
              <a:ext cx="4500594" cy="2297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(2)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夏天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亮亮在吉林的奶奶家连续住了两个月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他可能在奶奶家住了多少天？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5786" y="4000504"/>
            <a:ext cx="3214710" cy="1863036"/>
            <a:chOff x="785786" y="4000504"/>
            <a:chExt cx="3214710" cy="1863036"/>
          </a:xfrm>
        </p:grpSpPr>
        <p:sp>
          <p:nvSpPr>
            <p:cNvPr id="26" name="上箭头标注 25"/>
            <p:cNvSpPr/>
            <p:nvPr/>
          </p:nvSpPr>
          <p:spPr>
            <a:xfrm>
              <a:off x="785786" y="4000504"/>
              <a:ext cx="3214710" cy="1857388"/>
            </a:xfrm>
            <a:prstGeom prst="upArrowCallou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85786" y="4786322"/>
              <a:ext cx="314327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答：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月和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月或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月和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　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72066" y="4000504"/>
            <a:ext cx="3214710" cy="1857388"/>
            <a:chOff x="785786" y="4000504"/>
            <a:chExt cx="3214710" cy="1857388"/>
          </a:xfrm>
        </p:grpSpPr>
        <p:sp>
          <p:nvSpPr>
            <p:cNvPr id="29" name="上箭头标注 28"/>
            <p:cNvSpPr/>
            <p:nvPr/>
          </p:nvSpPr>
          <p:spPr>
            <a:xfrm>
              <a:off x="785786" y="4000504"/>
              <a:ext cx="3214710" cy="1857388"/>
            </a:xfrm>
            <a:prstGeom prst="upArrowCallou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5786" y="4786322"/>
              <a:ext cx="31432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答：</a:t>
              </a:r>
              <a:r>
                <a:rPr lang="en-US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61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天或</a:t>
              </a:r>
              <a:r>
                <a:rPr lang="en-US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62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天　　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421484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开放题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pic>
        <p:nvPicPr>
          <p:cNvPr id="13" name="图片 12" descr="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214422"/>
            <a:ext cx="6357982" cy="285752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85852" y="421481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汽车到哪年必须上线年检？</a:t>
            </a:r>
          </a:p>
        </p:txBody>
      </p:sp>
      <p:sp>
        <p:nvSpPr>
          <p:cNvPr id="14" name="矩形 13"/>
          <p:cNvSpPr/>
          <p:nvPr/>
        </p:nvSpPr>
        <p:spPr>
          <a:xfrm>
            <a:off x="1285852" y="5000636"/>
            <a:ext cx="7505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宋体" panose="02010600030101010101" pitchFamily="2" charset="-122"/>
              </a:rPr>
              <a:t>答：汽车到</a:t>
            </a:r>
            <a:r>
              <a:rPr lang="en-US" sz="3200" dirty="0" smtClean="0">
                <a:solidFill>
                  <a:srgbClr val="00B050"/>
                </a:solidFill>
                <a:latin typeface="宋体" panose="02010600030101010101" pitchFamily="2" charset="-122"/>
              </a:rPr>
              <a:t>2020.12.26</a:t>
            </a:r>
            <a:r>
              <a:rPr lang="zh-CN" altLang="en-US" sz="3200" dirty="0" smtClean="0">
                <a:solidFill>
                  <a:srgbClr val="00B050"/>
                </a:solidFill>
                <a:latin typeface="宋体" panose="02010600030101010101" pitchFamily="2" charset="-122"/>
              </a:rPr>
              <a:t>必须上线年检。</a:t>
            </a:r>
            <a:r>
              <a:rPr lang="zh-CN" altLang="en-US" dirty="0" smtClean="0">
                <a:solidFill>
                  <a:srgbClr val="00B050"/>
                </a:solidFill>
                <a:latin typeface="宋体" panose="02010600030101010101" pitchFamily="2" charset="-122"/>
              </a:rPr>
              <a:t>　</a:t>
            </a:r>
            <a:endParaRPr lang="zh-CN" altLang="en-US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421484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开放题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pic>
        <p:nvPicPr>
          <p:cNvPr id="13" name="图片 12" descr="w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285860"/>
            <a:ext cx="6357982" cy="26289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85852" y="4000504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火腿还能吃吗？</a:t>
            </a:r>
          </a:p>
        </p:txBody>
      </p:sp>
      <p:sp>
        <p:nvSpPr>
          <p:cNvPr id="19" name="矩形 18"/>
          <p:cNvSpPr/>
          <p:nvPr/>
        </p:nvSpPr>
        <p:spPr>
          <a:xfrm>
            <a:off x="1357290" y="4714884"/>
            <a:ext cx="6572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答：火腿的保质期到期日是</a:t>
            </a:r>
            <a:endParaRPr lang="en-US" altLang="zh-CN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    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2015.03.28,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火腿不能吃了。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4348" y="714356"/>
            <a:ext cx="7358114" cy="5568303"/>
            <a:chOff x="-3716275" y="2349772"/>
            <a:chExt cx="9848519" cy="8206403"/>
          </a:xfrm>
        </p:grpSpPr>
        <p:pic>
          <p:nvPicPr>
            <p:cNvPr id="22" name="图片 21" descr="3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716275" y="2455055"/>
              <a:ext cx="9848519" cy="8101120"/>
            </a:xfrm>
            <a:prstGeom prst="rect">
              <a:avLst/>
            </a:prstGeom>
          </p:spPr>
        </p:pic>
        <p:sp>
          <p:nvSpPr>
            <p:cNvPr id="35" name="圆角矩形标注 34"/>
            <p:cNvSpPr/>
            <p:nvPr/>
          </p:nvSpPr>
          <p:spPr>
            <a:xfrm>
              <a:off x="-1325856" y="2455057"/>
              <a:ext cx="2430675" cy="782510"/>
            </a:xfrm>
            <a:prstGeom prst="wedgeRoundRectCallout">
              <a:avLst>
                <a:gd name="adj1" fmla="val -71276"/>
                <a:gd name="adj2" fmla="val 45569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这是一张年</a:t>
              </a:r>
              <a:endParaRPr lang="en-US" altLang="zh-CN" sz="20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历卡。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圆角矩形标注 35"/>
            <p:cNvSpPr/>
            <p:nvPr/>
          </p:nvSpPr>
          <p:spPr>
            <a:xfrm>
              <a:off x="1306117" y="2349772"/>
              <a:ext cx="2977544" cy="1109742"/>
            </a:xfrm>
            <a:prstGeom prst="wedgeRoundRectCallout">
              <a:avLst>
                <a:gd name="adj1" fmla="val 59035"/>
                <a:gd name="adj2" fmla="val 17632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2011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年的每一天</a:t>
              </a:r>
              <a:endParaRPr lang="en-US" altLang="zh-CN" sz="20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都印在上面。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3636" y="3000372"/>
            <a:ext cx="2600335" cy="828675"/>
            <a:chOff x="6929454" y="4071942"/>
            <a:chExt cx="2600335" cy="828675"/>
          </a:xfrm>
        </p:grpSpPr>
        <p:pic>
          <p:nvPicPr>
            <p:cNvPr id="20" name="图片 19" descr="2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58214" y="4071942"/>
              <a:ext cx="1171575" cy="828675"/>
            </a:xfrm>
            <a:prstGeom prst="rect">
              <a:avLst/>
            </a:prstGeom>
          </p:spPr>
        </p:pic>
        <p:sp>
          <p:nvSpPr>
            <p:cNvPr id="40" name="五边形 39"/>
            <p:cNvSpPr/>
            <p:nvPr/>
          </p:nvSpPr>
          <p:spPr>
            <a:xfrm flipH="1">
              <a:off x="6929454" y="4474849"/>
              <a:ext cx="1428760" cy="45719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472" y="2857496"/>
            <a:ext cx="3214710" cy="819150"/>
            <a:chOff x="-1714544" y="1571612"/>
            <a:chExt cx="3357586" cy="819150"/>
          </a:xfrm>
        </p:grpSpPr>
        <p:pic>
          <p:nvPicPr>
            <p:cNvPr id="27" name="图片 26" descr="4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714544" y="1571612"/>
              <a:ext cx="1076325" cy="819150"/>
            </a:xfrm>
            <a:prstGeom prst="rect">
              <a:avLst/>
            </a:prstGeom>
          </p:spPr>
        </p:pic>
        <p:sp>
          <p:nvSpPr>
            <p:cNvPr id="38" name="五边形 37"/>
            <p:cNvSpPr/>
            <p:nvPr/>
          </p:nvSpPr>
          <p:spPr>
            <a:xfrm>
              <a:off x="-571536" y="2143116"/>
              <a:ext cx="2214578" cy="71438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1472" y="3786190"/>
            <a:ext cx="2643206" cy="1252538"/>
            <a:chOff x="-1500230" y="6081712"/>
            <a:chExt cx="2834721" cy="1252538"/>
          </a:xfrm>
        </p:grpSpPr>
        <p:grpSp>
          <p:nvGrpSpPr>
            <p:cNvPr id="47" name="组合 46"/>
            <p:cNvGrpSpPr/>
            <p:nvPr/>
          </p:nvGrpSpPr>
          <p:grpSpPr>
            <a:xfrm>
              <a:off x="-1500230" y="6081712"/>
              <a:ext cx="857256" cy="1252538"/>
              <a:chOff x="-1500230" y="6081712"/>
              <a:chExt cx="857256" cy="1252538"/>
            </a:xfrm>
          </p:grpSpPr>
          <p:pic>
            <p:nvPicPr>
              <p:cNvPr id="45" name="图片 44" descr="6.gif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1214478" y="6381750"/>
                <a:ext cx="571504" cy="952500"/>
              </a:xfrm>
              <a:prstGeom prst="rect">
                <a:avLst/>
              </a:prstGeom>
            </p:spPr>
          </p:pic>
          <p:pic>
            <p:nvPicPr>
              <p:cNvPr id="46" name="图片 45" descr="5.gif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500230" y="6081712"/>
                <a:ext cx="642942" cy="776288"/>
              </a:xfrm>
              <a:prstGeom prst="rect">
                <a:avLst/>
              </a:prstGeom>
            </p:spPr>
          </p:pic>
        </p:grpSp>
        <p:sp>
          <p:nvSpPr>
            <p:cNvPr id="48" name="五边形 47"/>
            <p:cNvSpPr/>
            <p:nvPr/>
          </p:nvSpPr>
          <p:spPr>
            <a:xfrm>
              <a:off x="-785850" y="6786562"/>
              <a:ext cx="2120341" cy="71438"/>
            </a:xfrm>
            <a:prstGeom prst="homePlat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15140" y="4143380"/>
            <a:ext cx="1847888" cy="781050"/>
            <a:chOff x="8715404" y="4429132"/>
            <a:chExt cx="2490798" cy="781050"/>
          </a:xfrm>
        </p:grpSpPr>
        <p:sp>
          <p:nvSpPr>
            <p:cNvPr id="50" name="五边形 49"/>
            <p:cNvSpPr/>
            <p:nvPr/>
          </p:nvSpPr>
          <p:spPr>
            <a:xfrm flipH="1">
              <a:off x="8715404" y="4857760"/>
              <a:ext cx="1500198" cy="71438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 descr="11.gi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215602" y="4429132"/>
              <a:ext cx="990600" cy="781050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571472" y="5143512"/>
            <a:ext cx="2834721" cy="819150"/>
            <a:chOff x="-2000296" y="5072074"/>
            <a:chExt cx="2834721" cy="819150"/>
          </a:xfrm>
        </p:grpSpPr>
        <p:pic>
          <p:nvPicPr>
            <p:cNvPr id="33" name="图片 32" descr="7.gif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000296" y="5072074"/>
              <a:ext cx="762000" cy="819150"/>
            </a:xfrm>
            <a:prstGeom prst="rect">
              <a:avLst/>
            </a:prstGeom>
          </p:spPr>
        </p:pic>
        <p:sp>
          <p:nvSpPr>
            <p:cNvPr id="52" name="五边形 51"/>
            <p:cNvSpPr/>
            <p:nvPr/>
          </p:nvSpPr>
          <p:spPr>
            <a:xfrm>
              <a:off x="-1285916" y="5500702"/>
              <a:ext cx="2120341" cy="71438"/>
            </a:xfrm>
            <a:prstGeom prst="homePlat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857224" y="500042"/>
            <a:ext cx="421484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开放题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3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3" name="图片 12" descr="w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38" y="1142984"/>
            <a:ext cx="6357982" cy="26289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1472" y="3857628"/>
            <a:ext cx="857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电脑今天坏了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还在保修期内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电脑最早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是什么时间购买的？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48" y="4857760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答：根据当时的日期回答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去年的</a:t>
            </a:r>
            <a:endParaRPr lang="en-US" altLang="zh-CN" sz="3200" dirty="0" smtClean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    今天的前一天。</a:t>
            </a:r>
            <a:endParaRPr lang="zh-CN" altLang="en-US" sz="3200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85786" y="500042"/>
            <a:ext cx="735811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小丽出生那年的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个双休日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你知道这年的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日是星期几吗？</a:t>
            </a:r>
          </a:p>
        </p:txBody>
      </p:sp>
      <p:sp>
        <p:nvSpPr>
          <p:cNvPr id="32" name="爆炸形 1 31"/>
          <p:cNvSpPr/>
          <p:nvPr/>
        </p:nvSpPr>
        <p:spPr>
          <a:xfrm>
            <a:off x="1785918" y="2285992"/>
            <a:ext cx="5072098" cy="3143272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/>
              <a:t>星期六</a:t>
            </a:r>
            <a:endParaRPr lang="zh-CN" altLang="en-US" sz="4800" dirty="0"/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643570" y="5929330"/>
            <a:ext cx="1943100" cy="525791"/>
            <a:chOff x="1474" y="3702"/>
            <a:chExt cx="952" cy="499"/>
          </a:xfrm>
        </p:grpSpPr>
        <p:sp>
          <p:nvSpPr>
            <p:cNvPr id="34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/>
          </p:cNvSpPr>
          <p:nvPr/>
        </p:nvSpPr>
        <p:spPr bwMode="auto">
          <a:xfrm rot="1059464">
            <a:off x="1316123" y="466892"/>
            <a:ext cx="2038350" cy="2400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r>
              <a:rPr lang="zh-CN" altLang="en-US" sz="8000" kern="10" dirty="0">
                <a:ln w="9525">
                  <a:solidFill>
                    <a:srgbClr val="800000"/>
                  </a:solidFill>
                  <a:round/>
                </a:ln>
                <a:solidFill>
                  <a:srgbClr val="FFFF00"/>
                </a:solidFill>
                <a:latin typeface="华文行楷"/>
                <a:ea typeface="华文行楷"/>
              </a:rPr>
              <a:t>讨论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1285852" y="1857364"/>
            <a:ext cx="7072362" cy="3231038"/>
            <a:chOff x="1040535" y="2794719"/>
            <a:chExt cx="7072362" cy="3231038"/>
          </a:xfrm>
        </p:grpSpPr>
        <p:sp>
          <p:nvSpPr>
            <p:cNvPr id="5" name="矩形 4"/>
            <p:cNvSpPr/>
            <p:nvPr/>
          </p:nvSpPr>
          <p:spPr>
            <a:xfrm rot="19955009">
              <a:off x="1040535" y="2794719"/>
              <a:ext cx="7072362" cy="3231038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19" name="Text Box 3"/>
            <p:cNvSpPr txBox="1">
              <a:spLocks noChangeArrowheads="1"/>
            </p:cNvSpPr>
            <p:nvPr/>
          </p:nvSpPr>
          <p:spPr bwMode="auto">
            <a:xfrm rot="19904275">
              <a:off x="1308853" y="2882926"/>
              <a:ext cx="6553200" cy="3048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800" dirty="0"/>
                <a:t>              </a:t>
              </a:r>
              <a:r>
                <a:rPr lang="zh-CN" altLang="en-US" sz="4800" b="0" dirty="0">
                  <a:latin typeface="华文楷体" pitchFamily="2" charset="-122"/>
                  <a:ea typeface="华文楷体" pitchFamily="2" charset="-122"/>
                </a:rPr>
                <a:t>从</a:t>
              </a:r>
              <a:r>
                <a:rPr lang="en-US" altLang="zh-CN" sz="4800" b="0" dirty="0">
                  <a:latin typeface="华文楷体" pitchFamily="2" charset="-122"/>
                  <a:ea typeface="华文楷体" pitchFamily="2" charset="-122"/>
                </a:rPr>
                <a:t>2011</a:t>
              </a:r>
              <a:r>
                <a:rPr lang="zh-CN" altLang="en-US" sz="4800" b="0" dirty="0">
                  <a:latin typeface="华文楷体" pitchFamily="2" charset="-122"/>
                  <a:ea typeface="华文楷体" pitchFamily="2" charset="-122"/>
                </a:rPr>
                <a:t>年、</a:t>
              </a:r>
              <a:r>
                <a:rPr lang="en-US" altLang="zh-CN" sz="4800" b="0" dirty="0">
                  <a:latin typeface="华文楷体" pitchFamily="2" charset="-122"/>
                  <a:ea typeface="华文楷体" pitchFamily="2" charset="-122"/>
                </a:rPr>
                <a:t>2012</a:t>
              </a:r>
              <a:r>
                <a:rPr lang="zh-CN" altLang="en-US" sz="4800" b="0" dirty="0">
                  <a:latin typeface="华文楷体" pitchFamily="2" charset="-122"/>
                  <a:ea typeface="华文楷体" pitchFamily="2" charset="-122"/>
                </a:rPr>
                <a:t>年的日历中你有哪些发现？比一比谁发现得最多。</a:t>
              </a:r>
            </a:p>
          </p:txBody>
        </p:sp>
      </p:grp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F:\人三课件\彩色教材\33+3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715404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71563" y="323850"/>
            <a:ext cx="59293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关于年、月、日你知道些什么？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99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642910" y="500042"/>
          <a:ext cx="7929615" cy="2643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002"/>
                <a:gridCol w="546948"/>
                <a:gridCol w="428628"/>
                <a:gridCol w="500066"/>
                <a:gridCol w="500066"/>
                <a:gridCol w="571504"/>
                <a:gridCol w="500066"/>
                <a:gridCol w="504530"/>
                <a:gridCol w="578201"/>
                <a:gridCol w="660801"/>
                <a:gridCol w="660801"/>
                <a:gridCol w="660801"/>
                <a:gridCol w="578201"/>
              </a:tblGrid>
              <a:tr h="9084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67403"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2011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7403"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2012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285852" y="428604"/>
            <a:ext cx="71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月份</a:t>
            </a:r>
            <a:endParaRPr lang="zh-CN" altLang="en-US" sz="1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5786" y="571480"/>
            <a:ext cx="71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天数</a:t>
            </a:r>
            <a:endParaRPr lang="zh-CN" altLang="en-US" sz="1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1472" y="1071546"/>
            <a:ext cx="71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年份</a:t>
            </a:r>
            <a:endParaRPr lang="zh-CN" altLang="en-US" sz="1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42910" y="785794"/>
            <a:ext cx="1214446" cy="571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6200000" flipH="1">
            <a:off x="1071538" y="571480"/>
            <a:ext cx="857256" cy="714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857356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857356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57422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57422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29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86050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57488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86116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57554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57620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57620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29124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29124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29190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29190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29256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29256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00760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00760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43702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43702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358082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358082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01024" y="164305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01024" y="250030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42976" y="3214686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一年有几个月？</a:t>
            </a:r>
          </a:p>
        </p:txBody>
      </p:sp>
      <p:sp>
        <p:nvSpPr>
          <p:cNvPr id="68" name="矩形 67"/>
          <p:cNvSpPr/>
          <p:nvPr/>
        </p:nvSpPr>
        <p:spPr>
          <a:xfrm>
            <a:off x="857224" y="4000504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每个月的天数都一样吗？各有几天？</a:t>
            </a:r>
          </a:p>
        </p:txBody>
      </p:sp>
      <p:sp>
        <p:nvSpPr>
          <p:cNvPr id="69" name="矩形 68"/>
          <p:cNvSpPr/>
          <p:nvPr/>
        </p:nvSpPr>
        <p:spPr>
          <a:xfrm>
            <a:off x="357158" y="4857760"/>
            <a:ext cx="8501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哪几个月是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天？哪几个月是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天？二月有多少天？</a:t>
            </a:r>
          </a:p>
        </p:txBody>
      </p:sp>
      <p:sp>
        <p:nvSpPr>
          <p:cNvPr id="70" name="矩形 69"/>
          <p:cNvSpPr/>
          <p:nvPr/>
        </p:nvSpPr>
        <p:spPr>
          <a:xfrm>
            <a:off x="1071538" y="5643578"/>
            <a:ext cx="4572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）你还能发现什么？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928662" y="3143248"/>
            <a:ext cx="3857652" cy="714380"/>
            <a:chOff x="4857752" y="3571876"/>
            <a:chExt cx="3857652" cy="714380"/>
          </a:xfrm>
        </p:grpSpPr>
        <p:sp>
          <p:nvSpPr>
            <p:cNvPr id="72" name="矩形 71"/>
            <p:cNvSpPr/>
            <p:nvPr/>
          </p:nvSpPr>
          <p:spPr>
            <a:xfrm>
              <a:off x="4857752" y="3643314"/>
              <a:ext cx="3643338" cy="64294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  <p:sp>
          <p:nvSpPr>
            <p:cNvPr id="71" name="Text Box 2"/>
            <p:cNvSpPr txBox="1">
              <a:spLocks noChangeArrowheads="1"/>
            </p:cNvSpPr>
            <p:nvPr/>
          </p:nvSpPr>
          <p:spPr bwMode="auto">
            <a:xfrm>
              <a:off x="4857752" y="3571876"/>
              <a:ext cx="3857652" cy="701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一年有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个月 。                       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28662" y="3929066"/>
            <a:ext cx="7500990" cy="785818"/>
            <a:chOff x="2571736" y="2071678"/>
            <a:chExt cx="7500990" cy="785818"/>
          </a:xfrm>
          <a:solidFill>
            <a:srgbClr val="C8D927"/>
          </a:solidFill>
        </p:grpSpPr>
        <p:sp>
          <p:nvSpPr>
            <p:cNvPr id="75" name="矩形 74"/>
            <p:cNvSpPr/>
            <p:nvPr/>
          </p:nvSpPr>
          <p:spPr>
            <a:xfrm>
              <a:off x="2571736" y="2071678"/>
              <a:ext cx="7500990" cy="785818"/>
            </a:xfrm>
            <a:prstGeom prst="rect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  <p:sp>
          <p:nvSpPr>
            <p:cNvPr id="76" name="Text Box 2"/>
            <p:cNvSpPr txBox="1">
              <a:spLocks noChangeArrowheads="1"/>
            </p:cNvSpPr>
            <p:nvPr/>
          </p:nvSpPr>
          <p:spPr bwMode="auto">
            <a:xfrm>
              <a:off x="2786050" y="2143116"/>
              <a:ext cx="7000924" cy="5847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一年中有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个月是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天，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个月是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天。                       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28596" y="4714884"/>
            <a:ext cx="8501122" cy="1200329"/>
            <a:chOff x="500034" y="5214951"/>
            <a:chExt cx="8643966" cy="1200329"/>
          </a:xfrm>
        </p:grpSpPr>
        <p:sp>
          <p:nvSpPr>
            <p:cNvPr id="77" name="矩形 76"/>
            <p:cNvSpPr/>
            <p:nvPr/>
          </p:nvSpPr>
          <p:spPr>
            <a:xfrm>
              <a:off x="500034" y="5286388"/>
              <a:ext cx="8643966" cy="71438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78" name="矩形 77"/>
            <p:cNvSpPr/>
            <p:nvPr/>
          </p:nvSpPr>
          <p:spPr>
            <a:xfrm>
              <a:off x="500034" y="5214951"/>
              <a:ext cx="778674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/>
                <a:t>一、三、五、七、八、十、十二月</a:t>
              </a:r>
              <a:r>
                <a:rPr lang="en-US" dirty="0" smtClean="0"/>
                <a:t>(31</a:t>
              </a:r>
              <a:r>
                <a:rPr lang="zh-CN" altLang="en-US" dirty="0" smtClean="0"/>
                <a:t>天</a:t>
              </a:r>
              <a:r>
                <a:rPr lang="en-US" dirty="0" smtClean="0"/>
                <a:t>)</a:t>
              </a:r>
              <a:r>
                <a:rPr lang="zh-CN" altLang="en-US" dirty="0" smtClean="0"/>
                <a:t>，</a:t>
              </a:r>
            </a:p>
            <a:p>
              <a:r>
                <a:rPr lang="zh-CN" altLang="en-US" dirty="0" smtClean="0"/>
                <a:t>四、六、九、十一月</a:t>
              </a:r>
              <a:r>
                <a:rPr lang="en-US" dirty="0" smtClean="0"/>
                <a:t>(30</a:t>
              </a:r>
              <a:r>
                <a:rPr lang="zh-CN" altLang="en-US" dirty="0" smtClean="0"/>
                <a:t>天</a:t>
              </a:r>
              <a:r>
                <a:rPr lang="en-US" dirty="0" smtClean="0"/>
                <a:t>)  </a:t>
              </a:r>
              <a:r>
                <a:rPr lang="zh-CN" altLang="en-US" dirty="0" smtClean="0"/>
                <a:t>，二月</a:t>
              </a:r>
              <a:r>
                <a:rPr lang="en-US" dirty="0" smtClean="0"/>
                <a:t>28</a:t>
              </a:r>
              <a:r>
                <a:rPr lang="zh-CN" altLang="en-US" dirty="0" smtClean="0"/>
                <a:t>天或</a:t>
              </a:r>
              <a:r>
                <a:rPr lang="en-US" dirty="0" smtClean="0"/>
                <a:t>29</a:t>
              </a:r>
              <a:r>
                <a:rPr lang="zh-CN" altLang="en-US" dirty="0" smtClean="0"/>
                <a:t>天。</a:t>
              </a:r>
            </a:p>
            <a:p>
              <a:endParaRPr lang="zh-CN" altLang="en-US" dirty="0" smtClean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2910" y="5572140"/>
            <a:ext cx="7500990" cy="785818"/>
            <a:chOff x="2571736" y="2071678"/>
            <a:chExt cx="7500990" cy="785818"/>
          </a:xfrm>
          <a:solidFill>
            <a:srgbClr val="C8D927"/>
          </a:solidFill>
        </p:grpSpPr>
        <p:sp>
          <p:nvSpPr>
            <p:cNvPr id="84" name="矩形 83"/>
            <p:cNvSpPr/>
            <p:nvPr/>
          </p:nvSpPr>
          <p:spPr>
            <a:xfrm>
              <a:off x="2571736" y="2071678"/>
              <a:ext cx="7500990" cy="78581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  <p:sp>
          <p:nvSpPr>
            <p:cNvPr id="85" name="Text Box 2"/>
            <p:cNvSpPr txBox="1">
              <a:spLocks noChangeArrowheads="1"/>
            </p:cNvSpPr>
            <p:nvPr/>
          </p:nvSpPr>
          <p:spPr bwMode="auto">
            <a:xfrm>
              <a:off x="2786050" y="2143116"/>
              <a:ext cx="7000924" cy="584775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365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天，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366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天。                       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770" decel="100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8" dur="770" decel="100000"/>
                                        <p:tgtEl>
                                          <p:spTgt spid="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0" dur="77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2" dur="77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800" decel="100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4" fill="hold">
                      <p:stCondLst>
                        <p:cond delay="indefinite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77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9" dur="770" decel="100000"/>
                                        <p:tgtEl>
                                          <p:spTgt spid="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1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3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5" grpId="0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横卷形 23"/>
          <p:cNvSpPr/>
          <p:nvPr/>
        </p:nvSpPr>
        <p:spPr>
          <a:xfrm>
            <a:off x="857224" y="357166"/>
            <a:ext cx="2857520" cy="714380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认识大月、小月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786" y="1357298"/>
            <a:ext cx="3786214" cy="2214579"/>
            <a:chOff x="785786" y="1357298"/>
            <a:chExt cx="3786214" cy="2214579"/>
          </a:xfrm>
        </p:grpSpPr>
        <p:pic>
          <p:nvPicPr>
            <p:cNvPr id="27" name="Picture 9" descr="p22-3"/>
            <p:cNvPicPr>
              <a:picLocks noChangeAspect="1" noChangeArrowheads="1"/>
            </p:cNvPicPr>
            <p:nvPr/>
          </p:nvPicPr>
          <p:blipFill>
            <a:blip r:embed="rId2" cstate="print"/>
            <a:srcRect r="57143"/>
            <a:stretch>
              <a:fillRect/>
            </a:stretch>
          </p:blipFill>
          <p:spPr bwMode="auto">
            <a:xfrm>
              <a:off x="785786" y="2428869"/>
              <a:ext cx="986072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1" name="组合 30"/>
            <p:cNvGrpSpPr/>
            <p:nvPr/>
          </p:nvGrpSpPr>
          <p:grpSpPr>
            <a:xfrm>
              <a:off x="1285852" y="1357298"/>
              <a:ext cx="3286148" cy="1148656"/>
              <a:chOff x="1785918" y="3143248"/>
              <a:chExt cx="3286148" cy="1148656"/>
            </a:xfrm>
          </p:grpSpPr>
          <p:sp>
            <p:nvSpPr>
              <p:cNvPr id="30" name="圆角矩形标注 29"/>
              <p:cNvSpPr/>
              <p:nvPr/>
            </p:nvSpPr>
            <p:spPr>
              <a:xfrm>
                <a:off x="1785918" y="3143248"/>
                <a:ext cx="3286148" cy="1143008"/>
              </a:xfrm>
              <a:prstGeom prst="wedgeRoundRectCallou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928794" y="3214686"/>
                <a:ext cx="3143272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我们把有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31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天的月份叫做大月。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571868" y="2643182"/>
            <a:ext cx="5129067" cy="1785950"/>
            <a:chOff x="3428992" y="2643182"/>
            <a:chExt cx="5129067" cy="1785950"/>
          </a:xfrm>
        </p:grpSpPr>
        <p:pic>
          <p:nvPicPr>
            <p:cNvPr id="29" name="Picture 2" descr="D:\掘金2016\20160510北六上课件\图片\未标题-1 拷贝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8148" y="3071810"/>
              <a:ext cx="699911" cy="1285884"/>
            </a:xfrm>
            <a:prstGeom prst="rect">
              <a:avLst/>
            </a:prstGeom>
            <a:noFill/>
          </p:spPr>
        </p:pic>
        <p:grpSp>
          <p:nvGrpSpPr>
            <p:cNvPr id="33" name="组合 32"/>
            <p:cNvGrpSpPr/>
            <p:nvPr/>
          </p:nvGrpSpPr>
          <p:grpSpPr>
            <a:xfrm>
              <a:off x="3428992" y="2643182"/>
              <a:ext cx="3714776" cy="1785950"/>
              <a:chOff x="1285852" y="2428868"/>
              <a:chExt cx="5000660" cy="1785950"/>
            </a:xfrm>
          </p:grpSpPr>
          <p:sp>
            <p:nvSpPr>
              <p:cNvPr id="32" name="云形标注 31"/>
              <p:cNvSpPr/>
              <p:nvPr/>
            </p:nvSpPr>
            <p:spPr>
              <a:xfrm>
                <a:off x="1285852" y="2428868"/>
                <a:ext cx="5000660" cy="1785950"/>
              </a:xfrm>
              <a:prstGeom prst="cloudCallout">
                <a:avLst>
                  <a:gd name="adj1" fmla="val 66822"/>
                  <a:gd name="adj2" fmla="val 7192"/>
                </a:avLst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928794" y="2571744"/>
                <a:ext cx="4214841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二月份有时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28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天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,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有时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29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天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,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就叫它特殊月。</a:t>
                </a:r>
                <a:endParaRPr lang="zh-CN" altLang="en-US" sz="32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785786" y="4714884"/>
            <a:ext cx="4429156" cy="1500198"/>
            <a:chOff x="928662" y="4214818"/>
            <a:chExt cx="4429156" cy="1500198"/>
          </a:xfrm>
        </p:grpSpPr>
        <p:pic>
          <p:nvPicPr>
            <p:cNvPr id="28" name="图片 27" descr="2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8662" y="4214818"/>
              <a:ext cx="1207613" cy="1500198"/>
            </a:xfrm>
            <a:prstGeom prst="rect">
              <a:avLst/>
            </a:prstGeom>
          </p:spPr>
        </p:pic>
        <p:grpSp>
          <p:nvGrpSpPr>
            <p:cNvPr id="35" name="组合 34"/>
            <p:cNvGrpSpPr/>
            <p:nvPr/>
          </p:nvGrpSpPr>
          <p:grpSpPr>
            <a:xfrm>
              <a:off x="2285984" y="4214818"/>
              <a:ext cx="3071834" cy="1020135"/>
              <a:chOff x="2285984" y="4214818"/>
              <a:chExt cx="3071834" cy="1214446"/>
            </a:xfrm>
          </p:grpSpPr>
          <p:sp>
            <p:nvSpPr>
              <p:cNvPr id="34" name="圆角矩形标注 33"/>
              <p:cNvSpPr/>
              <p:nvPr/>
            </p:nvSpPr>
            <p:spPr>
              <a:xfrm>
                <a:off x="2285984" y="4214818"/>
                <a:ext cx="3000396" cy="1214446"/>
              </a:xfrm>
              <a:prstGeom prst="wedgeRoundRectCallout">
                <a:avLst>
                  <a:gd name="adj1" fmla="val -63584"/>
                  <a:gd name="adj2" fmla="val 9087"/>
                  <a:gd name="adj3" fmla="val 16667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428860" y="4286256"/>
                <a:ext cx="2928958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把有</a:t>
                </a:r>
                <a:r>
                  <a:rPr lang="en-US" sz="3200" dirty="0" smtClean="0">
                    <a:latin typeface="华文楷体" pitchFamily="2" charset="-122"/>
                    <a:ea typeface="华文楷体" pitchFamily="2" charset="-122"/>
                  </a:rPr>
                  <a:t>30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天的月份叫做小月。</a:t>
                </a:r>
                <a:endParaRPr lang="zh-CN" altLang="en-US" sz="32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755650" y="1052513"/>
            <a:ext cx="74882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、一年有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个月，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个大月，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个小月。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55650" y="1916113"/>
            <a:ext cx="74898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、二月既不是大月，也不是小月。平年二月有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天，闰年二月有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55650" y="3357563"/>
            <a:ext cx="75612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、平年全年有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365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天，闰年全年有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366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天。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55650" y="4437063"/>
            <a:ext cx="77041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、一年中，一、三、五、七、八、十、十二是大月；四、六、九、十一是小月。</a:t>
            </a:r>
          </a:p>
        </p:txBody>
      </p:sp>
      <p:pic>
        <p:nvPicPr>
          <p:cNvPr id="11270" name="Picture 6" descr="20001007"/>
          <p:cNvPicPr>
            <a:picLocks noChangeAspect="1" noChangeArrowheads="1"/>
          </p:cNvPicPr>
          <p:nvPr/>
        </p:nvPicPr>
        <p:blipFill>
          <a:blip r:embed="rId2"/>
          <a:srcRect r="17969"/>
          <a:stretch>
            <a:fillRect/>
          </a:stretch>
        </p:blipFill>
        <p:spPr bwMode="auto">
          <a:xfrm>
            <a:off x="285720" y="546005"/>
            <a:ext cx="8429652" cy="552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214414" y="1142984"/>
            <a:ext cx="614203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0" dirty="0">
                <a:solidFill>
                  <a:schemeClr val="accent1"/>
                </a:solidFill>
              </a:rPr>
              <a:t>       </a:t>
            </a:r>
            <a:r>
              <a:rPr lang="zh-CN" altLang="en-US" sz="2800" dirty="0">
                <a:solidFill>
                  <a:schemeClr val="accent1"/>
                </a:solidFill>
              </a:rPr>
              <a:t>  </a:t>
            </a:r>
            <a:r>
              <a:rPr lang="zh-CN" altLang="en-US" sz="2800" dirty="0">
                <a:solidFill>
                  <a:schemeClr val="accent1"/>
                </a:solidFill>
                <a:latin typeface="华文楷体" pitchFamily="2" charset="-122"/>
                <a:ea typeface="华文楷体" pitchFamily="2" charset="-122"/>
              </a:rPr>
              <a:t>大月有31天，小月有30天，哪几个月是大月？哪几个月是小月？</a:t>
            </a:r>
          </a:p>
        </p:txBody>
      </p:sp>
      <p:sp>
        <p:nvSpPr>
          <p:cNvPr id="14344" name="WordArt 8"/>
          <p:cNvSpPr>
            <a:spLocks noChangeArrowheads="1" noChangeShapeType="1"/>
          </p:cNvSpPr>
          <p:nvPr/>
        </p:nvSpPr>
        <p:spPr bwMode="auto">
          <a:xfrm>
            <a:off x="2285984" y="2643182"/>
            <a:ext cx="5029200" cy="2809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r>
              <a:rPr lang="zh-CN" altLang="en-US" sz="3600" kern="10" dirty="0">
                <a:ln w="9525">
                  <a:solidFill>
                    <a:srgbClr val="99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幼圆"/>
                <a:ea typeface="幼圆"/>
              </a:rPr>
              <a:t>怎样才能更好地记忆呢？</a:t>
            </a:r>
          </a:p>
        </p:txBody>
      </p:sp>
      <p:pic>
        <p:nvPicPr>
          <p:cNvPr id="11273" name="Picture 9" descr="p22-3"/>
          <p:cNvPicPr>
            <a:picLocks noChangeAspect="1" noChangeArrowheads="1"/>
          </p:cNvPicPr>
          <p:nvPr/>
        </p:nvPicPr>
        <p:blipFill>
          <a:blip r:embed="rId3"/>
          <a:srcRect r="57143"/>
          <a:stretch>
            <a:fillRect/>
          </a:stretch>
        </p:blipFill>
        <p:spPr bwMode="auto">
          <a:xfrm>
            <a:off x="685800" y="3284538"/>
            <a:ext cx="17256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3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410200" y="685800"/>
            <a:ext cx="685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一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724400" y="990600"/>
            <a:ext cx="685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chemeClr val="tx1"/>
                </a:solidFill>
                <a:latin typeface="Tahoma" panose="020B0604030504040204" pitchFamily="34" charset="0"/>
                <a:ea typeface="华文琥珀" pitchFamily="2" charset="-122"/>
              </a:rPr>
              <a:t>二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114800" y="914400"/>
            <a:ext cx="76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三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505200" y="1371600"/>
            <a:ext cx="685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003399"/>
                </a:solidFill>
                <a:latin typeface="Tahoma" panose="020B0604030504040204" pitchFamily="34" charset="0"/>
                <a:ea typeface="华文琥珀" pitchFamily="2" charset="-122"/>
              </a:rPr>
              <a:t>四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048000" y="1447800"/>
            <a:ext cx="609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五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484438" y="1844675"/>
            <a:ext cx="5445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003399"/>
                </a:solidFill>
                <a:latin typeface="Tahoma" panose="020B0604030504040204" pitchFamily="34" charset="0"/>
                <a:ea typeface="华文琥珀" pitchFamily="2" charset="-122"/>
              </a:rPr>
              <a:t>六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057400" y="1935163"/>
            <a:ext cx="6429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七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410200" y="1219200"/>
            <a:ext cx="6016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八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800600" y="1858963"/>
            <a:ext cx="685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003399"/>
                </a:solidFill>
                <a:latin typeface="Tahoma" panose="020B0604030504040204" pitchFamily="34" charset="0"/>
                <a:ea typeface="华文琥珀" pitchFamily="2" charset="-122"/>
              </a:rPr>
              <a:t>九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191000" y="1630363"/>
            <a:ext cx="685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十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3124200" y="2057400"/>
            <a:ext cx="6556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CC3300"/>
                </a:solidFill>
                <a:latin typeface="Tahoma" panose="020B0604030504040204" pitchFamily="34" charset="0"/>
                <a:ea typeface="华文琥珀" pitchFamily="2" charset="-122"/>
              </a:rPr>
              <a:t>十二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3581400" y="2133600"/>
            <a:ext cx="6302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0">
                <a:solidFill>
                  <a:srgbClr val="003399"/>
                </a:solidFill>
                <a:latin typeface="Tahoma" panose="020B0604030504040204" pitchFamily="34" charset="0"/>
                <a:ea typeface="华文琥珀" pitchFamily="2" charset="-122"/>
              </a:rPr>
              <a:t>十一</a:t>
            </a:r>
          </a:p>
        </p:txBody>
      </p:sp>
      <p:sp>
        <p:nvSpPr>
          <p:cNvPr id="15375" name="Oval 15"/>
          <p:cNvSpPr>
            <a:spLocks noChangeArrowheads="1"/>
          </p:cNvSpPr>
          <p:nvPr/>
        </p:nvSpPr>
        <p:spPr bwMode="auto">
          <a:xfrm>
            <a:off x="5638800" y="1143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auto">
          <a:xfrm>
            <a:off x="5638800" y="1143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7" name="Oval 17"/>
          <p:cNvSpPr>
            <a:spLocks noChangeArrowheads="1"/>
          </p:cNvSpPr>
          <p:nvPr/>
        </p:nvSpPr>
        <p:spPr bwMode="auto">
          <a:xfrm>
            <a:off x="4953000" y="1676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8" name="Oval 18"/>
          <p:cNvSpPr>
            <a:spLocks noChangeArrowheads="1"/>
          </p:cNvSpPr>
          <p:nvPr/>
        </p:nvSpPr>
        <p:spPr bwMode="auto">
          <a:xfrm>
            <a:off x="4953000" y="1676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9" name="Oval 19"/>
          <p:cNvSpPr>
            <a:spLocks noChangeArrowheads="1"/>
          </p:cNvSpPr>
          <p:nvPr/>
        </p:nvSpPr>
        <p:spPr bwMode="auto">
          <a:xfrm>
            <a:off x="4343400" y="1524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0" name="Oval 20"/>
          <p:cNvSpPr>
            <a:spLocks noChangeArrowheads="1"/>
          </p:cNvSpPr>
          <p:nvPr/>
        </p:nvSpPr>
        <p:spPr bwMode="auto">
          <a:xfrm>
            <a:off x="4343400" y="1524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1" name="Oval 21"/>
          <p:cNvSpPr>
            <a:spLocks noChangeArrowheads="1"/>
          </p:cNvSpPr>
          <p:nvPr/>
        </p:nvSpPr>
        <p:spPr bwMode="auto">
          <a:xfrm>
            <a:off x="38100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2" name="Oval 22"/>
          <p:cNvSpPr>
            <a:spLocks noChangeArrowheads="1"/>
          </p:cNvSpPr>
          <p:nvPr/>
        </p:nvSpPr>
        <p:spPr bwMode="auto">
          <a:xfrm>
            <a:off x="38100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3" name="Oval 23"/>
          <p:cNvSpPr>
            <a:spLocks noChangeArrowheads="1"/>
          </p:cNvSpPr>
          <p:nvPr/>
        </p:nvSpPr>
        <p:spPr bwMode="auto">
          <a:xfrm>
            <a:off x="32766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4" name="Oval 24"/>
          <p:cNvSpPr>
            <a:spLocks noChangeArrowheads="1"/>
          </p:cNvSpPr>
          <p:nvPr/>
        </p:nvSpPr>
        <p:spPr bwMode="auto">
          <a:xfrm>
            <a:off x="32766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5" name="Oval 25"/>
          <p:cNvSpPr>
            <a:spLocks noChangeArrowheads="1"/>
          </p:cNvSpPr>
          <p:nvPr/>
        </p:nvSpPr>
        <p:spPr bwMode="auto">
          <a:xfrm>
            <a:off x="2819400" y="2438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6" name="Oval 26"/>
          <p:cNvSpPr>
            <a:spLocks noChangeArrowheads="1"/>
          </p:cNvSpPr>
          <p:nvPr/>
        </p:nvSpPr>
        <p:spPr bwMode="auto">
          <a:xfrm>
            <a:off x="2819400" y="2438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7" name="Oval 27"/>
          <p:cNvSpPr>
            <a:spLocks noChangeArrowheads="1"/>
          </p:cNvSpPr>
          <p:nvPr/>
        </p:nvSpPr>
        <p:spPr bwMode="auto">
          <a:xfrm>
            <a:off x="2286000" y="25146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8" name="Oval 28"/>
          <p:cNvSpPr>
            <a:spLocks noChangeArrowheads="1"/>
          </p:cNvSpPr>
          <p:nvPr/>
        </p:nvSpPr>
        <p:spPr bwMode="auto">
          <a:xfrm>
            <a:off x="2286000" y="25146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9" name="Oval 29"/>
          <p:cNvSpPr>
            <a:spLocks noChangeArrowheads="1"/>
          </p:cNvSpPr>
          <p:nvPr/>
        </p:nvSpPr>
        <p:spPr bwMode="auto">
          <a:xfrm>
            <a:off x="5638800" y="1143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0" name="Oval 30"/>
          <p:cNvSpPr>
            <a:spLocks noChangeArrowheads="1"/>
          </p:cNvSpPr>
          <p:nvPr/>
        </p:nvSpPr>
        <p:spPr bwMode="auto">
          <a:xfrm>
            <a:off x="5638800" y="1143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1" name="Oval 31"/>
          <p:cNvSpPr>
            <a:spLocks noChangeArrowheads="1"/>
          </p:cNvSpPr>
          <p:nvPr/>
        </p:nvSpPr>
        <p:spPr bwMode="auto">
          <a:xfrm>
            <a:off x="4953000" y="1676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2" name="Oval 32"/>
          <p:cNvSpPr>
            <a:spLocks noChangeArrowheads="1"/>
          </p:cNvSpPr>
          <p:nvPr/>
        </p:nvSpPr>
        <p:spPr bwMode="auto">
          <a:xfrm>
            <a:off x="4953000" y="16764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3" name="Oval 33"/>
          <p:cNvSpPr>
            <a:spLocks noChangeArrowheads="1"/>
          </p:cNvSpPr>
          <p:nvPr/>
        </p:nvSpPr>
        <p:spPr bwMode="auto">
          <a:xfrm>
            <a:off x="4343400" y="1524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4" name="Oval 34"/>
          <p:cNvSpPr>
            <a:spLocks noChangeArrowheads="1"/>
          </p:cNvSpPr>
          <p:nvPr/>
        </p:nvSpPr>
        <p:spPr bwMode="auto">
          <a:xfrm>
            <a:off x="4343400" y="15240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5" name="Oval 35"/>
          <p:cNvSpPr>
            <a:spLocks noChangeArrowheads="1"/>
          </p:cNvSpPr>
          <p:nvPr/>
        </p:nvSpPr>
        <p:spPr bwMode="auto">
          <a:xfrm>
            <a:off x="38100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6" name="Oval 36"/>
          <p:cNvSpPr>
            <a:spLocks noChangeArrowheads="1"/>
          </p:cNvSpPr>
          <p:nvPr/>
        </p:nvSpPr>
        <p:spPr bwMode="auto">
          <a:xfrm>
            <a:off x="38100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7" name="Oval 37"/>
          <p:cNvSpPr>
            <a:spLocks noChangeArrowheads="1"/>
          </p:cNvSpPr>
          <p:nvPr/>
        </p:nvSpPr>
        <p:spPr bwMode="auto">
          <a:xfrm>
            <a:off x="32766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5398" name="Oval 38"/>
          <p:cNvSpPr>
            <a:spLocks noChangeArrowheads="1"/>
          </p:cNvSpPr>
          <p:nvPr/>
        </p:nvSpPr>
        <p:spPr bwMode="auto">
          <a:xfrm>
            <a:off x="3276600" y="1981200"/>
            <a:ext cx="152400" cy="152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  <p:bldP spid="15367" grpId="0" autoUpdateAnimBg="0"/>
      <p:bldP spid="15368" grpId="0" autoUpdateAnimBg="0"/>
      <p:bldP spid="15369" grpId="0" autoUpdateAnimBg="0"/>
      <p:bldP spid="15370" grpId="0" autoUpdateAnimBg="0"/>
      <p:bldP spid="15371" grpId="0" autoUpdateAnimBg="0"/>
      <p:bldP spid="15372" grpId="0" autoUpdateAnimBg="0"/>
      <p:bldP spid="15373" grpId="0" autoUpdateAnimBg="0"/>
      <p:bldP spid="15374" grpId="0" autoUpdateAnimBg="0"/>
      <p:bldP spid="15375" grpId="0" animBg="1" autoUpdateAnimBg="0"/>
      <p:bldP spid="15376" grpId="0" animBg="1"/>
      <p:bldP spid="15377" grpId="0" animBg="1"/>
      <p:bldP spid="15378" grpId="0" animBg="1"/>
      <p:bldP spid="15379" grpId="0" animBg="1"/>
      <p:bldP spid="15380" grpId="0" animBg="1"/>
      <p:bldP spid="15381" grpId="0" animBg="1"/>
      <p:bldP spid="15382" grpId="0" animBg="1"/>
      <p:bldP spid="15383" grpId="0" animBg="1"/>
      <p:bldP spid="15384" grpId="0" animBg="1"/>
      <p:bldP spid="15385" grpId="0" animBg="1"/>
      <p:bldP spid="15386" grpId="0" animBg="1"/>
      <p:bldP spid="15387" grpId="0" animBg="1"/>
      <p:bldP spid="15388" grpId="0" animBg="1"/>
      <p:bldP spid="15389" grpId="0" animBg="1"/>
      <p:bldP spid="15390" grpId="0" animBg="1"/>
      <p:bldP spid="15391" grpId="0" animBg="1"/>
      <p:bldP spid="15392" grpId="0" animBg="1"/>
      <p:bldP spid="15393" grpId="0" animBg="1"/>
      <p:bldP spid="15394" grpId="0" animBg="1"/>
      <p:bldP spid="15395" grpId="0" animBg="1"/>
      <p:bldP spid="15396" grpId="0" animBg="1"/>
      <p:bldP spid="15397" grpId="0" animBg="1" autoUpdateAnimBg="0"/>
      <p:bldP spid="1539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全屏显示(4:3)</PresentationFormat>
  <Paragraphs>367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人教版数学三年级下册第6单元</dc:title>
  <dc:creator>吉林梓翰教育图书有限公司</dc:creator>
  <cp:lastModifiedBy>lenovop</cp:lastModifiedBy>
  <cp:revision>1377</cp:revision>
  <dcterms:created xsi:type="dcterms:W3CDTF">2015-11-21T07:20:00Z</dcterms:created>
  <dcterms:modified xsi:type="dcterms:W3CDTF">2021-11-01T03:14:26Z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